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</p:sldIdLst>
  <p:sldSz cx="9144000" cy="5143500" type="screen16x9"/>
  <p:notesSz cx="6858000" cy="9144000"/>
  <p:embeddedFontLst>
    <p:embeddedFont>
      <p:font typeface="Arvo" panose="020B0604020202020204" charset="0"/>
      <p:regular r:id="rId13"/>
      <p:bold r:id="rId14"/>
      <p:italic r:id="rId15"/>
      <p:boldItalic r:id="rId16"/>
    </p:embeddedFont>
    <p:embeddedFont>
      <p:font typeface="Bitter" panose="020B0604020202020204" charset="-18"/>
      <p:regular r:id="rId17"/>
      <p:bold r:id="rId18"/>
      <p:italic r:id="rId19"/>
      <p:boldItalic r:id="rId20"/>
    </p:embeddedFont>
    <p:embeddedFont>
      <p:font typeface="Noto Sans" panose="020B0502040504020204" pitchFamily="34" charset="0"/>
      <p:regular r:id="rId21"/>
      <p:bold r:id="rId22"/>
      <p:italic r:id="rId23"/>
      <p:boldItalic r:id="rId24"/>
    </p:embeddedFont>
    <p:embeddedFont>
      <p:font typeface="Trebuchet MS" panose="020B0603020202020204" pitchFamily="34" charset="0"/>
      <p:regular r:id="rId25"/>
      <p:bold r:id="rId26"/>
      <p:italic r:id="rId27"/>
      <p:boldItalic r:id="rId28"/>
    </p:embeddedFont>
    <p:embeddedFont>
      <p:font typeface="Wingdings 3" panose="05040102010807070707" pitchFamily="18" charset="2"/>
      <p:regular r:id="rId2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age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age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age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page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4393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age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age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age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age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age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page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age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page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age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page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age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page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age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page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age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page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601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92037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 smtClean="0"/>
              <a:t>‹#›</a:t>
            </a:fld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0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271355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630169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 smtClean="0"/>
              <a:t>‹#›</a:t>
            </a:fld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138851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841116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230497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33511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930868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064807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076596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499636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876771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3260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544919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16723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1439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hyperlink" Target="https://www.zagreb.hr/userdocsimages/arhiva/odgoj_obrazovanje_spot/ZAG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hyperlink" Target="mailto:markac.maja@gmail.com" TargetMode="External"/><Relationship Id="rId4" Type="http://schemas.openxmlformats.org/officeDocument/2006/relationships/hyperlink" Target="mailto:meblazev@yahoo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75" name="Straight Connector 60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Isosceles Triangle 64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6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8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9" name="Isosceles Triangle 68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0" name="Isosceles Triangle 69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65032" y="0"/>
            <a:ext cx="914400" cy="51435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599781" y="2761059"/>
            <a:ext cx="3572669" cy="2382441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93473" y="-6350"/>
            <a:ext cx="2255512" cy="5149850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09947" y="-6350"/>
            <a:ext cx="1941419" cy="5149850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4" name="Isosceles Triangle 83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6616" y="2286000"/>
            <a:ext cx="2444750" cy="28575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8241" y="-6350"/>
            <a:ext cx="2140744" cy="514985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8" name="Isosceles Triangle 87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6115" y="2692400"/>
            <a:ext cx="1362870" cy="2451100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4" name="Google Shape;54;p13"/>
          <p:cNvSpPr txBox="1"/>
          <p:nvPr/>
        </p:nvSpPr>
        <p:spPr>
          <a:xfrm>
            <a:off x="508000" y="457200"/>
            <a:ext cx="2882531" cy="3881718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>
              <a:spcBef>
                <a:spcPct val="0"/>
              </a:spcBef>
              <a:spcAft>
                <a:spcPts val="600"/>
              </a:spcAft>
            </a:pPr>
            <a:r>
              <a:rPr lang="hr-HR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  <a:sym typeface="Arvo"/>
              </a:rPr>
              <a:t>Zajednica a</a:t>
            </a:r>
            <a:r>
              <a:rPr lang="en-US" altLang="zh-CN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  <a:sym typeface="Arvo"/>
              </a:rPr>
              <a:t>ktivn</a:t>
            </a:r>
            <a:r>
              <a:rPr lang="hr-HR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  <a:sym typeface="Arvo"/>
              </a:rPr>
              <a:t>ih</a:t>
            </a:r>
            <a:r>
              <a: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  <a:sym typeface="Arvo"/>
              </a:rPr>
              <a:t> </a:t>
            </a:r>
            <a:r>
              <a:rPr lang="en-US" altLang="zh-CN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  <a:sym typeface="Arvo"/>
              </a:rPr>
              <a:t>građan</a:t>
            </a:r>
            <a:r>
              <a:rPr lang="hr-HR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  <a:sym typeface="Arvo"/>
              </a:rPr>
              <a:t>a</a:t>
            </a:r>
            <a:r>
              <a: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  <a:sym typeface="Arvo"/>
              </a:rPr>
              <a:t> za </a:t>
            </a:r>
            <a:r>
              <a:rPr lang="en-US" altLang="zh-CN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  <a:sym typeface="Arvo"/>
              </a:rPr>
              <a:t>učenike</a:t>
            </a:r>
            <a:r>
              <a:rPr lang="hr-HR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  <a:sym typeface="Arvo"/>
              </a:rPr>
              <a:t> - </a:t>
            </a:r>
          </a:p>
          <a:p>
            <a:pPr marL="0" marR="0" lvl="0" indent="0">
              <a:spcBef>
                <a:spcPct val="0"/>
              </a:spcBef>
              <a:spcAft>
                <a:spcPts val="600"/>
              </a:spcAft>
            </a:pPr>
            <a:r>
              <a:rPr lang="hr-HR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  <a:sym typeface="Arvo"/>
              </a:rPr>
              <a:t>ZAG</a:t>
            </a:r>
            <a:endParaRPr lang="en-US" altLang="zh-CN" sz="3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  <a:sym typeface="Arvo"/>
            </a:endParaRPr>
          </a:p>
          <a:p>
            <a:pPr marL="0" marR="0" lvl="0" indent="0">
              <a:spcBef>
                <a:spcPct val="0"/>
              </a:spcBef>
              <a:spcAft>
                <a:spcPts val="600"/>
              </a:spcAft>
            </a:pP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  <a:sym typeface="Arvo"/>
            </a:endParaRPr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1615" y="-6350"/>
            <a:ext cx="5332385" cy="5149850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Google Shape;54;p13">
            <a:extLst>
              <a:ext uri="{FF2B5EF4-FFF2-40B4-BE49-F238E27FC236}">
                <a16:creationId xmlns:a16="http://schemas.microsoft.com/office/drawing/2014/main" id="{8D24D936-337E-F696-D5D3-121B8D11D4AD}"/>
              </a:ext>
            </a:extLst>
          </p:cNvPr>
          <p:cNvSpPr txBox="1"/>
          <p:nvPr/>
        </p:nvSpPr>
        <p:spPr>
          <a:xfrm>
            <a:off x="4587063" y="457200"/>
            <a:ext cx="4133472" cy="3881718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600" dirty="0">
                <a:solidFill>
                  <a:srgbClr val="FFFFFF"/>
                </a:solidFill>
                <a:sym typeface="Arvo"/>
              </a:rPr>
              <a:t>OŠ </a:t>
            </a:r>
            <a:r>
              <a:rPr lang="en-US" altLang="zh-CN" sz="1600" dirty="0" err="1">
                <a:solidFill>
                  <a:srgbClr val="FFFFFF"/>
                </a:solidFill>
                <a:sym typeface="Arvo"/>
              </a:rPr>
              <a:t>Stenjevec</a:t>
            </a:r>
            <a:r>
              <a:rPr lang="en-US" altLang="zh-CN" sz="1600" dirty="0">
                <a:solidFill>
                  <a:srgbClr val="FFFFFF"/>
                </a:solidFill>
                <a:sym typeface="Arvo"/>
              </a:rPr>
              <a:t>, Zagreb</a:t>
            </a:r>
            <a:endParaRPr lang="hr-HR" altLang="zh-CN" sz="1600" dirty="0">
              <a:solidFill>
                <a:srgbClr val="FFFFFF"/>
              </a:solidFill>
              <a:sym typeface="Arvo"/>
            </a:endParaRPr>
          </a:p>
          <a:p>
            <a:pPr marL="0" marR="0" lvl="0" indent="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hr-HR" altLang="zh-CN" sz="1600" dirty="0">
                <a:solidFill>
                  <a:srgbClr val="FFFFFF"/>
                </a:solidFill>
                <a:sym typeface="Arvo"/>
              </a:rPr>
              <a:t>šk.g.2023./2024.</a:t>
            </a:r>
          </a:p>
          <a:p>
            <a:pPr marL="0" marR="0" lvl="0" indent="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hr-HR" altLang="zh-CN" sz="1600" dirty="0">
              <a:solidFill>
                <a:srgbClr val="FFFFFF"/>
              </a:solidFill>
              <a:sym typeface="Arvo"/>
            </a:endParaRPr>
          </a:p>
          <a:p>
            <a:pPr marL="0" marR="0" lvl="0" indent="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hr-HR" altLang="zh-CN" sz="1600" dirty="0">
              <a:solidFill>
                <a:srgbClr val="FFFFFF"/>
              </a:solidFill>
              <a:sym typeface="Arvo"/>
            </a:endParaRPr>
          </a:p>
          <a:p>
            <a:pPr marL="0" marR="0" lvl="0" indent="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hr-HR" altLang="zh-CN" sz="1600" dirty="0">
              <a:solidFill>
                <a:srgbClr val="FFFFFF"/>
              </a:solidFill>
              <a:sym typeface="Arvo"/>
            </a:endParaRPr>
          </a:p>
          <a:p>
            <a:pPr marL="0" marR="0" lvl="0" indent="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hr-HR" altLang="zh-CN" sz="1600" dirty="0">
              <a:solidFill>
                <a:srgbClr val="FFFFFF"/>
              </a:solidFill>
              <a:sym typeface="Arvo"/>
            </a:endParaRPr>
          </a:p>
          <a:p>
            <a:pPr marL="0" marR="0" lvl="0" indent="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hr-HR" altLang="zh-CN" sz="1600" dirty="0">
              <a:solidFill>
                <a:srgbClr val="FFFFFF"/>
              </a:solidFill>
              <a:sym typeface="Arvo"/>
            </a:endParaRPr>
          </a:p>
          <a:p>
            <a:pPr marL="0" marR="0" lvl="0" indent="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hr-HR" altLang="zh-CN" sz="1600" b="1" dirty="0">
                <a:sym typeface="Arvo"/>
              </a:rPr>
              <a:t>Voditeljice: </a:t>
            </a:r>
          </a:p>
          <a:p>
            <a:pPr marL="0" marR="0" lvl="0" indent="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hr-HR" altLang="zh-CN" sz="1600" dirty="0">
                <a:solidFill>
                  <a:schemeClr val="bg1"/>
                </a:solidFill>
                <a:sym typeface="Arvo"/>
              </a:rPr>
              <a:t>Melita Blažević Karakaš </a:t>
            </a:r>
          </a:p>
          <a:p>
            <a:pPr marL="0" marR="0" lvl="0" indent="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hr-HR" altLang="zh-CN" sz="1600" dirty="0">
                <a:solidFill>
                  <a:schemeClr val="bg1"/>
                </a:solidFill>
                <a:sym typeface="Arvo"/>
              </a:rPr>
              <a:t>Maja Markač</a:t>
            </a:r>
            <a:endParaRPr lang="en-US" altLang="zh-CN" sz="1600" dirty="0">
              <a:solidFill>
                <a:schemeClr val="bg1"/>
              </a:solidFill>
              <a:sym typeface="Arvo"/>
            </a:endParaRPr>
          </a:p>
          <a:p>
            <a:pPr marL="0" marR="0" lvl="0" indent="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rgbClr val="FFFFFF"/>
              </a:solidFill>
              <a:sym typeface="Arvo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/>
          <p:nvPr/>
        </p:nvSpPr>
        <p:spPr>
          <a:xfrm>
            <a:off x="514800" y="144000"/>
            <a:ext cx="81108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altLang="zh-CN" sz="2500" dirty="0">
                <a:solidFill>
                  <a:srgbClr val="38761D"/>
                </a:solidFill>
                <a:latin typeface="Arvo"/>
                <a:ea typeface="Arvo"/>
                <a:cs typeface="Arvo"/>
                <a:sym typeface="Arvo"/>
              </a:rPr>
              <a:t>Želite se uključiti ili saznati više?</a:t>
            </a:r>
            <a:endParaRPr sz="2500" dirty="0">
              <a:solidFill>
                <a:srgbClr val="38761D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54" name="Google Shape;154;p23"/>
          <p:cNvSpPr txBox="1"/>
          <p:nvPr/>
        </p:nvSpPr>
        <p:spPr>
          <a:xfrm>
            <a:off x="514800" y="936000"/>
            <a:ext cx="811080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rgbClr val="38761D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55" name="Google Shape;155;p23"/>
          <p:cNvSpPr txBox="1"/>
          <p:nvPr/>
        </p:nvSpPr>
        <p:spPr>
          <a:xfrm>
            <a:off x="514799" y="2048400"/>
            <a:ext cx="2758171" cy="22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altLang="zh-CN" sz="1600" b="1" dirty="0">
                <a:solidFill>
                  <a:srgbClr val="38761D"/>
                </a:solidFill>
                <a:latin typeface="Bitter"/>
                <a:ea typeface="Bitter"/>
                <a:cs typeface="Bitter"/>
                <a:sym typeface="Bitter"/>
                <a:hlinkClick r:id="rId4"/>
              </a:rPr>
              <a:t>meblazev@yahoo.com</a:t>
            </a:r>
            <a:endParaRPr lang="hr-HR" altLang="zh-CN" sz="1600" b="1" dirty="0">
              <a:solidFill>
                <a:srgbClr val="38761D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altLang="zh-CN" sz="1600" b="1" dirty="0">
                <a:solidFill>
                  <a:srgbClr val="38761D"/>
                </a:solidFill>
                <a:latin typeface="Bitter"/>
                <a:ea typeface="Bitter"/>
                <a:cs typeface="Bitter"/>
                <a:sym typeface="Bitter"/>
              </a:rPr>
              <a:t>		 i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 b="1" dirty="0">
                <a:solidFill>
                  <a:srgbClr val="38761D"/>
                </a:solidFill>
                <a:latin typeface="Bitter"/>
                <a:ea typeface="Bitter"/>
                <a:cs typeface="Bitter"/>
                <a:sym typeface="Bitter"/>
                <a:hlinkClick r:id="rId5"/>
              </a:rPr>
              <a:t>markac.maja@gmail.com</a:t>
            </a:r>
            <a:r>
              <a:rPr lang="hr-HR" sz="1600" b="1" dirty="0">
                <a:solidFill>
                  <a:srgbClr val="38761D"/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endParaRPr sz="1600" b="1" dirty="0">
              <a:solidFill>
                <a:srgbClr val="38761D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56" name="Google Shape;156;p23"/>
          <p:cNvSpPr txBox="1"/>
          <p:nvPr/>
        </p:nvSpPr>
        <p:spPr>
          <a:xfrm>
            <a:off x="514800" y="1494000"/>
            <a:ext cx="24588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altLang="zh-CN" sz="1300" b="1" dirty="0">
                <a:solidFill>
                  <a:srgbClr val="38761D"/>
                </a:solidFill>
                <a:latin typeface="Arvo"/>
                <a:ea typeface="Arvo"/>
                <a:cs typeface="Arvo"/>
                <a:sym typeface="Arvo"/>
              </a:rPr>
              <a:t>Obratite se voditeljicama na email</a:t>
            </a:r>
            <a:endParaRPr sz="1300" b="1" dirty="0">
              <a:solidFill>
                <a:srgbClr val="38761D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58" name="Google Shape;158;p23"/>
          <p:cNvSpPr txBox="1"/>
          <p:nvPr/>
        </p:nvSpPr>
        <p:spPr>
          <a:xfrm>
            <a:off x="3330000" y="1494000"/>
            <a:ext cx="24588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300" b="1" dirty="0">
                <a:solidFill>
                  <a:srgbClr val="38761D"/>
                </a:solidFill>
                <a:latin typeface="Arvo"/>
                <a:ea typeface="Arvo"/>
                <a:cs typeface="Arvo"/>
                <a:sym typeface="Arvo"/>
              </a:rPr>
              <a:t>Po</a:t>
            </a:r>
            <a:r>
              <a:rPr lang="hr-HR" altLang="zh-CN" sz="1300" b="1" dirty="0">
                <a:solidFill>
                  <a:srgbClr val="38761D"/>
                </a:solidFill>
                <a:latin typeface="Arvo"/>
                <a:ea typeface="Arvo"/>
                <a:cs typeface="Arvo"/>
                <a:sym typeface="Arvo"/>
              </a:rPr>
              <a:t>tražite nas osobno u školi</a:t>
            </a:r>
            <a:endParaRPr sz="1300" b="1" dirty="0">
              <a:solidFill>
                <a:srgbClr val="38761D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59" name="Google Shape;159;p23"/>
          <p:cNvSpPr txBox="1"/>
          <p:nvPr/>
        </p:nvSpPr>
        <p:spPr>
          <a:xfrm>
            <a:off x="6145200" y="2048400"/>
            <a:ext cx="2127107" cy="1935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38761D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60" name="Google Shape;160;p23"/>
          <p:cNvSpPr txBox="1"/>
          <p:nvPr/>
        </p:nvSpPr>
        <p:spPr>
          <a:xfrm>
            <a:off x="5902313" y="1458371"/>
            <a:ext cx="24588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altLang="zh-CN" sz="1300" b="1" dirty="0">
                <a:latin typeface="Arvo"/>
                <a:ea typeface="Arvo"/>
                <a:cs typeface="Arvo"/>
                <a:sym typeface="Arvo"/>
              </a:rPr>
              <a:t>Pročitajte kurikulum ZAG-a skenirajući QR  kod</a:t>
            </a:r>
            <a:endParaRPr sz="1300" b="1" dirty="0">
              <a:latin typeface="Arvo"/>
              <a:ea typeface="Arvo"/>
              <a:cs typeface="Arvo"/>
              <a:sym typeface="Arvo"/>
            </a:endParaRPr>
          </a:p>
        </p:txBody>
      </p:sp>
      <p:pic>
        <p:nvPicPr>
          <p:cNvPr id="3" name="Picture 2" descr="A qr code with green squares&#10;&#10;Description automatically generated">
            <a:extLst>
              <a:ext uri="{FF2B5EF4-FFF2-40B4-BE49-F238E27FC236}">
                <a16:creationId xmlns:a16="http://schemas.microsoft.com/office/drawing/2014/main" id="{E987A631-EB50-BF70-7B70-93EE85AFB2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3907" y="2132400"/>
            <a:ext cx="1534206" cy="1534206"/>
          </a:xfrm>
          <a:prstGeom prst="rect">
            <a:avLst/>
          </a:prstGeom>
        </p:spPr>
      </p:pic>
      <p:sp>
        <p:nvSpPr>
          <p:cNvPr id="4" name="Google Shape;160;p23">
            <a:extLst>
              <a:ext uri="{FF2B5EF4-FFF2-40B4-BE49-F238E27FC236}">
                <a16:creationId xmlns:a16="http://schemas.microsoft.com/office/drawing/2014/main" id="{632E8145-FD33-765C-46C2-9B5EE89DC630}"/>
              </a:ext>
            </a:extLst>
          </p:cNvPr>
          <p:cNvSpPr txBox="1"/>
          <p:nvPr/>
        </p:nvSpPr>
        <p:spPr>
          <a:xfrm>
            <a:off x="4700588" y="3905864"/>
            <a:ext cx="3903412" cy="716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altLang="zh-CN" sz="1300" b="1" dirty="0">
                <a:latin typeface="Arvo"/>
                <a:ea typeface="Arvo"/>
                <a:cs typeface="Arvo"/>
                <a:sym typeface="Arv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https://www.zagreb.hr/userdocsimages/arhiva/odgoj_obrazovanje_spot/ZAG.pdf</a:t>
            </a:r>
            <a:r>
              <a:rPr lang="hr-HR" altLang="zh-CN" sz="1300" b="1" dirty="0">
                <a:latin typeface="Arvo"/>
                <a:ea typeface="Arvo"/>
                <a:cs typeface="Arvo"/>
                <a:sym typeface="Arvo"/>
              </a:rPr>
              <a:t> </a:t>
            </a:r>
            <a:endParaRPr sz="1300" b="1" dirty="0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5" name="Google Shape;160;p23">
            <a:extLst>
              <a:ext uri="{FF2B5EF4-FFF2-40B4-BE49-F238E27FC236}">
                <a16:creationId xmlns:a16="http://schemas.microsoft.com/office/drawing/2014/main" id="{3FC68FCE-50E6-6F71-B1CA-5F32F2331FEF}"/>
              </a:ext>
            </a:extLst>
          </p:cNvPr>
          <p:cNvSpPr txBox="1"/>
          <p:nvPr/>
        </p:nvSpPr>
        <p:spPr>
          <a:xfrm>
            <a:off x="4236701" y="3593035"/>
            <a:ext cx="24588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altLang="zh-CN" sz="1300" b="1" dirty="0">
                <a:solidFill>
                  <a:srgbClr val="38761D"/>
                </a:solidFill>
                <a:latin typeface="Arvo"/>
                <a:ea typeface="Arvo"/>
                <a:cs typeface="Arvo"/>
                <a:sym typeface="Arvo"/>
              </a:rPr>
              <a:t>ili posjetite web</a:t>
            </a:r>
            <a:endParaRPr sz="1300" b="1" dirty="0">
              <a:solidFill>
                <a:srgbClr val="38761D"/>
              </a:solidFill>
              <a:latin typeface="Arvo"/>
              <a:ea typeface="Arvo"/>
              <a:cs typeface="Arvo"/>
              <a:sym typeface="Arvo"/>
            </a:endParaRPr>
          </a:p>
        </p:txBody>
      </p:sp>
    </p:spTree>
    <p:extLst>
      <p:ext uri="{BB962C8B-B14F-4D97-AF65-F5344CB8AC3E}">
        <p14:creationId xmlns:p14="http://schemas.microsoft.com/office/powerpoint/2010/main" val="3322541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514800" y="144000"/>
            <a:ext cx="81108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500">
                <a:solidFill>
                  <a:srgbClr val="38761D"/>
                </a:solidFill>
                <a:latin typeface="Arvo"/>
                <a:ea typeface="Arvo"/>
                <a:cs typeface="Arvo"/>
                <a:sym typeface="Arvo"/>
              </a:rPr>
              <a:t>Sadržaj</a:t>
            </a:r>
            <a:endParaRPr sz="2500">
              <a:solidFill>
                <a:srgbClr val="38761D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514800" y="1051200"/>
            <a:ext cx="8110800" cy="3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500"/>
              <a:buFont typeface="Bitter"/>
              <a:buAutoNum type="arabicPeriod"/>
            </a:pPr>
            <a:r>
              <a:rPr lang="zh-CN" sz="1500" dirty="0">
                <a:solidFill>
                  <a:srgbClr val="38761D"/>
                </a:solidFill>
                <a:latin typeface="Bitter"/>
                <a:ea typeface="Bitter"/>
                <a:cs typeface="Bitter"/>
                <a:sym typeface="Bitter"/>
              </a:rPr>
              <a:t>Definicija i ciljevi aktivnog građanstva</a:t>
            </a:r>
            <a:endParaRPr sz="1500" dirty="0">
              <a:solidFill>
                <a:srgbClr val="38761D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500"/>
              <a:buFont typeface="Bitter"/>
              <a:buAutoNum type="arabicPeriod"/>
            </a:pPr>
            <a:r>
              <a:rPr lang="zh-CN" sz="1500" dirty="0">
                <a:solidFill>
                  <a:srgbClr val="38761D"/>
                </a:solidFill>
                <a:latin typeface="Bitter"/>
                <a:ea typeface="Bitter"/>
                <a:cs typeface="Bitter"/>
                <a:sym typeface="Bitter"/>
              </a:rPr>
              <a:t>Važnost aktivnog građanstva za učenike</a:t>
            </a:r>
            <a:endParaRPr sz="1500" dirty="0">
              <a:solidFill>
                <a:srgbClr val="38761D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500"/>
              <a:buFont typeface="Bitter"/>
              <a:buAutoNum type="arabicPeriod"/>
            </a:pPr>
            <a:r>
              <a:rPr lang="zh-CN" sz="1500" dirty="0">
                <a:solidFill>
                  <a:srgbClr val="38761D"/>
                </a:solidFill>
                <a:latin typeface="Bitter"/>
                <a:ea typeface="Bitter"/>
                <a:cs typeface="Bitter"/>
                <a:sym typeface="Bitter"/>
              </a:rPr>
              <a:t>Metode razvijanja aktivnog građanstva</a:t>
            </a:r>
            <a:endParaRPr sz="1500" dirty="0">
              <a:solidFill>
                <a:srgbClr val="38761D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500"/>
              <a:buFont typeface="Bitter"/>
              <a:buAutoNum type="arabicPeriod"/>
            </a:pPr>
            <a:r>
              <a:rPr lang="zh-CN" sz="1500" dirty="0">
                <a:solidFill>
                  <a:srgbClr val="38761D"/>
                </a:solidFill>
                <a:latin typeface="Bitter"/>
                <a:ea typeface="Bitter"/>
                <a:cs typeface="Bitter"/>
                <a:sym typeface="Bitter"/>
              </a:rPr>
              <a:t>Primjeri uspješnih projekata aktivnog građanstva</a:t>
            </a:r>
            <a:endParaRPr sz="1500" dirty="0">
              <a:solidFill>
                <a:srgbClr val="38761D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500"/>
              <a:buFont typeface="Bitter"/>
              <a:buAutoNum type="arabicPeriod"/>
            </a:pPr>
            <a:r>
              <a:rPr lang="zh-CN" sz="1500" dirty="0">
                <a:solidFill>
                  <a:srgbClr val="38761D"/>
                </a:solidFill>
                <a:latin typeface="Bitter"/>
                <a:ea typeface="Bitter"/>
                <a:cs typeface="Bitter"/>
                <a:sym typeface="Bitter"/>
              </a:rPr>
              <a:t>Kako učenici mogu postati aktivni građani</a:t>
            </a:r>
            <a:endParaRPr sz="1500" dirty="0">
              <a:solidFill>
                <a:srgbClr val="38761D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500"/>
              <a:buFont typeface="Bitter"/>
              <a:buAutoNum type="arabicPeriod"/>
            </a:pPr>
            <a:r>
              <a:rPr lang="zh-CN" sz="1500" dirty="0">
                <a:solidFill>
                  <a:srgbClr val="38761D"/>
                </a:solidFill>
                <a:latin typeface="Bitter"/>
                <a:ea typeface="Bitter"/>
                <a:cs typeface="Bitter"/>
                <a:sym typeface="Bitter"/>
              </a:rPr>
              <a:t>Uloga škole i nastavnika u promicanju aktivnog građanstva</a:t>
            </a:r>
            <a:endParaRPr sz="1500" dirty="0">
              <a:solidFill>
                <a:srgbClr val="38761D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500"/>
              <a:buFont typeface="Bitter"/>
              <a:buAutoNum type="arabicPeriod"/>
            </a:pPr>
            <a:r>
              <a:rPr lang="zh-CN" sz="1500" dirty="0">
                <a:solidFill>
                  <a:srgbClr val="38761D"/>
                </a:solidFill>
                <a:latin typeface="Bitter"/>
                <a:ea typeface="Bitter"/>
                <a:cs typeface="Bitter"/>
                <a:sym typeface="Bitter"/>
              </a:rPr>
              <a:t>Suradnja s lokalnom zajednicom za poticanje aktivnog građanstva</a:t>
            </a:r>
            <a:endParaRPr sz="1500" dirty="0">
              <a:solidFill>
                <a:srgbClr val="38761D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Isosceles Triangle 82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4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5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6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Isosceles Triangle 86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Isosceles Triangle 87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90" name="Rectangle 89">
            <a:extLst>
              <a:ext uri="{FF2B5EF4-FFF2-40B4-BE49-F238E27FC236}">
                <a16:creationId xmlns:a16="http://schemas.microsoft.com/office/drawing/2014/main" id="{86C16C40-7C29-4ACC-B851-7E08E459B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CDD733AE-DD5E-4C77-8BCD-72BF12A06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51DE90A4-932E-4370-BA07-30F43254C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A19CA4A-B208-452A-8BE4-BC6940D33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ectangle 23">
              <a:extLst>
                <a:ext uri="{FF2B5EF4-FFF2-40B4-BE49-F238E27FC236}">
                  <a16:creationId xmlns:a16="http://schemas.microsoft.com/office/drawing/2014/main" id="{B74F8D3E-E618-4DE3-A0CC-B4904BB5D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6" name="Rectangle 25">
              <a:extLst>
                <a:ext uri="{FF2B5EF4-FFF2-40B4-BE49-F238E27FC236}">
                  <a16:creationId xmlns:a16="http://schemas.microsoft.com/office/drawing/2014/main" id="{299DA406-C54B-4E31-867D-FAF8DCE70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7" name="Isosceles Triangle 96">
              <a:extLst>
                <a:ext uri="{FF2B5EF4-FFF2-40B4-BE49-F238E27FC236}">
                  <a16:creationId xmlns:a16="http://schemas.microsoft.com/office/drawing/2014/main" id="{A1E16883-5140-47C4-A9AD-AD6598AC3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8" name="Rectangle 27">
              <a:extLst>
                <a:ext uri="{FF2B5EF4-FFF2-40B4-BE49-F238E27FC236}">
                  <a16:creationId xmlns:a16="http://schemas.microsoft.com/office/drawing/2014/main" id="{4CD848DC-8A2A-4093-9BDD-7AF4B6A27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9" name="Rectangle 28">
              <a:extLst>
                <a:ext uri="{FF2B5EF4-FFF2-40B4-BE49-F238E27FC236}">
                  <a16:creationId xmlns:a16="http://schemas.microsoft.com/office/drawing/2014/main" id="{34635A4D-E9CE-4B78-912A-479EA451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Rectangle 29">
              <a:extLst>
                <a:ext uri="{FF2B5EF4-FFF2-40B4-BE49-F238E27FC236}">
                  <a16:creationId xmlns:a16="http://schemas.microsoft.com/office/drawing/2014/main" id="{D663A5EE-5581-44F3-8F98-688755F63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Isosceles Triangle 100">
              <a:extLst>
                <a:ext uri="{FF2B5EF4-FFF2-40B4-BE49-F238E27FC236}">
                  <a16:creationId xmlns:a16="http://schemas.microsoft.com/office/drawing/2014/main" id="{B1E84E6A-F5AE-4F4D-98F2-82FE4FCC2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2" name="Isosceles Triangle 101">
              <a:extLst>
                <a:ext uri="{FF2B5EF4-FFF2-40B4-BE49-F238E27FC236}">
                  <a16:creationId xmlns:a16="http://schemas.microsoft.com/office/drawing/2014/main" id="{DDE7DDC9-17D4-4686-833D-48F8733B4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2" name="Google Shape;72;p16"/>
          <p:cNvSpPr txBox="1"/>
          <p:nvPr/>
        </p:nvSpPr>
        <p:spPr>
          <a:xfrm>
            <a:off x="508000" y="457200"/>
            <a:ext cx="6447501" cy="990600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2800">
                <a:solidFill>
                  <a:schemeClr val="accent1"/>
                </a:solidFill>
                <a:latin typeface="+mj-lt"/>
                <a:ea typeface="+mj-ea"/>
                <a:cs typeface="+mj-cs"/>
                <a:sym typeface="Arvo"/>
              </a:rPr>
              <a:t>Definicija i ciljevi aktivnog građanstva</a:t>
            </a:r>
            <a:endParaRPr lang="en-US" sz="2800">
              <a:solidFill>
                <a:schemeClr val="accent1"/>
              </a:solidFill>
              <a:latin typeface="+mj-lt"/>
              <a:ea typeface="+mj-ea"/>
              <a:cs typeface="+mj-cs"/>
              <a:sym typeface="Arvo"/>
            </a:endParaRPr>
          </a:p>
        </p:txBody>
      </p:sp>
      <p:sp>
        <p:nvSpPr>
          <p:cNvPr id="73" name="Google Shape;73;p16"/>
          <p:cNvSpPr txBox="1"/>
          <p:nvPr/>
        </p:nvSpPr>
        <p:spPr>
          <a:xfrm>
            <a:off x="508001" y="1620441"/>
            <a:ext cx="5892800" cy="2910580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0" marR="0" lvl="0" indent="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sym typeface="Bitter"/>
              </a:rPr>
              <a:t>Aktivno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sym typeface="Bitter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sym typeface="Bitter"/>
              </a:rPr>
              <a:t>građanstvo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sym typeface="Bitter"/>
              </a:rPr>
              <a:t> se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sym typeface="Bitter"/>
              </a:rPr>
              <a:t>odnosi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sym typeface="Bitter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sym typeface="Bitter"/>
              </a:rPr>
              <a:t>na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sym typeface="Bitter"/>
              </a:rPr>
              <a:t> </a:t>
            </a:r>
            <a:r>
              <a:rPr lang="en-US" altLang="zh-CN" b="1" dirty="0" err="1">
                <a:solidFill>
                  <a:schemeClr val="tx1">
                    <a:lumMod val="75000"/>
                    <a:lumOff val="25000"/>
                  </a:schemeClr>
                </a:solidFill>
                <a:sym typeface="Bitter"/>
              </a:rPr>
              <a:t>aktivan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sym typeface="Bitter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sym typeface="Bitter"/>
              </a:rPr>
              <a:t>angažman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sym typeface="Bitter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sym typeface="Bitter"/>
              </a:rPr>
              <a:t>građana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sym typeface="Bitter"/>
              </a:rPr>
              <a:t> u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sym typeface="Bitter"/>
              </a:rPr>
              <a:t>društvu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sym typeface="Bitter"/>
              </a:rPr>
              <a:t>, s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sym typeface="Bitter"/>
              </a:rPr>
              <a:t>ciljem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sym typeface="Bitter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sym typeface="Bitter"/>
              </a:rPr>
              <a:t>poboljšanja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sym typeface="Bitter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sym typeface="Bitter"/>
              </a:rPr>
              <a:t>kvalitete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sym typeface="Bitter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sym typeface="Bitter"/>
              </a:rPr>
              <a:t>života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sym typeface="Bitter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sym typeface="Bitter"/>
              </a:rPr>
              <a:t>i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sym typeface="Bitter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sym typeface="Bitter"/>
              </a:rPr>
              <a:t>izgradnje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sym typeface="Bitter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sym typeface="Bitter"/>
              </a:rPr>
              <a:t>demokratskog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sym typeface="Bitter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sym typeface="Bitter"/>
              </a:rPr>
              <a:t>društva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sym typeface="Bitter"/>
              </a:rPr>
              <a:t>.</a:t>
            </a:r>
            <a:endParaRPr lang="hr-HR" altLang="zh-CN" dirty="0">
              <a:solidFill>
                <a:schemeClr val="tx1">
                  <a:lumMod val="75000"/>
                  <a:lumOff val="25000"/>
                </a:schemeClr>
              </a:solidFill>
              <a:sym typeface="Bitter"/>
            </a:endParaRPr>
          </a:p>
          <a:p>
            <a:pPr marL="0" marR="0" lvl="0" indent="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sym typeface="Bitter"/>
              </a:rPr>
              <a:t>Grad Zagreb već drugu godinu organizira edukacije za voditelje Izvannastavne aktivnosti ZAG kako bi se mladi osnažili u aktivnom promicanju i izgradnji demokratskog društva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sym typeface="Bitter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/>
        </p:nvSpPr>
        <p:spPr>
          <a:xfrm>
            <a:off x="514800" y="144000"/>
            <a:ext cx="81108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500">
                <a:solidFill>
                  <a:srgbClr val="38761D"/>
                </a:solidFill>
                <a:latin typeface="Arvo"/>
                <a:ea typeface="Arvo"/>
                <a:cs typeface="Arvo"/>
                <a:sym typeface="Arvo"/>
              </a:rPr>
              <a:t>Važnost aktivnog građanstva za učenike</a:t>
            </a:r>
            <a:endParaRPr sz="2500">
              <a:solidFill>
                <a:srgbClr val="38761D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79" name="Google Shape;79;p17"/>
          <p:cNvSpPr txBox="1"/>
          <p:nvPr/>
        </p:nvSpPr>
        <p:spPr>
          <a:xfrm>
            <a:off x="514800" y="936000"/>
            <a:ext cx="811080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500">
                <a:solidFill>
                  <a:srgbClr val="38761D"/>
                </a:solidFill>
                <a:latin typeface="Bitter"/>
                <a:ea typeface="Bitter"/>
                <a:cs typeface="Bitter"/>
                <a:sym typeface="Bitter"/>
              </a:rPr>
              <a:t>Važnost aktivnog građanstva za učenike</a:t>
            </a:r>
            <a:endParaRPr sz="1500">
              <a:solidFill>
                <a:srgbClr val="38761D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80" name="Google Shape;80;p17"/>
          <p:cNvSpPr txBox="1"/>
          <p:nvPr/>
        </p:nvSpPr>
        <p:spPr>
          <a:xfrm>
            <a:off x="612150" y="1958400"/>
            <a:ext cx="39600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solidFill>
                  <a:srgbClr val="38761D"/>
                </a:solidFill>
                <a:latin typeface="Bitter"/>
                <a:ea typeface="Bitter"/>
                <a:cs typeface="Bitter"/>
                <a:sym typeface="Bitter"/>
              </a:rPr>
              <a:t>Kroz aktivno građanstvo, učenici razvijaju socijalne vještine poput timskog rada, komunikacije i suradnje.</a:t>
            </a:r>
            <a:endParaRPr sz="1200">
              <a:solidFill>
                <a:srgbClr val="38761D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81" name="Google Shape;81;p17"/>
          <p:cNvSpPr txBox="1"/>
          <p:nvPr/>
        </p:nvSpPr>
        <p:spPr>
          <a:xfrm>
            <a:off x="972150" y="1587600"/>
            <a:ext cx="29160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300" b="1">
                <a:solidFill>
                  <a:srgbClr val="38761D"/>
                </a:solidFill>
                <a:latin typeface="Arvo"/>
                <a:ea typeface="Arvo"/>
                <a:cs typeface="Arvo"/>
                <a:sym typeface="Arvo"/>
              </a:rPr>
              <a:t>Razvoj socijalnih vještina</a:t>
            </a:r>
            <a:endParaRPr sz="1300" b="1">
              <a:solidFill>
                <a:srgbClr val="38761D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82" name="Google Shape;82;p17"/>
          <p:cNvSpPr/>
          <p:nvPr/>
        </p:nvSpPr>
        <p:spPr>
          <a:xfrm>
            <a:off x="612150" y="1593000"/>
            <a:ext cx="360000" cy="360000"/>
          </a:xfrm>
          <a:prstGeom prst="ellipse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 b="1">
                <a:solidFill>
                  <a:srgbClr val="38761D"/>
                </a:solidFill>
                <a:latin typeface="Noto Sans"/>
                <a:ea typeface="Noto Sans"/>
                <a:cs typeface="Noto Sans"/>
                <a:sym typeface="Noto Sans"/>
              </a:rPr>
              <a:t>1</a:t>
            </a:r>
            <a:endParaRPr sz="1200" b="1">
              <a:solidFill>
                <a:srgbClr val="38761D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83" name="Google Shape;83;p17"/>
          <p:cNvSpPr txBox="1"/>
          <p:nvPr/>
        </p:nvSpPr>
        <p:spPr>
          <a:xfrm>
            <a:off x="4665750" y="1958400"/>
            <a:ext cx="39600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solidFill>
                  <a:srgbClr val="38761D"/>
                </a:solidFill>
                <a:latin typeface="Bitter"/>
                <a:ea typeface="Bitter"/>
                <a:cs typeface="Bitter"/>
                <a:sym typeface="Bitter"/>
              </a:rPr>
              <a:t>Aktivno građanstvo potiče učenike da preuzmu odgovornost za svoje postupke i aktivno doprinose zajednici.</a:t>
            </a:r>
            <a:endParaRPr sz="1200">
              <a:solidFill>
                <a:srgbClr val="38761D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84" name="Google Shape;84;p17"/>
          <p:cNvSpPr txBox="1"/>
          <p:nvPr/>
        </p:nvSpPr>
        <p:spPr>
          <a:xfrm>
            <a:off x="5025750" y="1587600"/>
            <a:ext cx="29160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300" b="1">
                <a:solidFill>
                  <a:srgbClr val="38761D"/>
                </a:solidFill>
                <a:latin typeface="Arvo"/>
                <a:ea typeface="Arvo"/>
                <a:cs typeface="Arvo"/>
                <a:sym typeface="Arvo"/>
              </a:rPr>
              <a:t>Sticanje odgovornosti</a:t>
            </a:r>
            <a:endParaRPr sz="1300" b="1">
              <a:solidFill>
                <a:srgbClr val="38761D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85" name="Google Shape;85;p17"/>
          <p:cNvSpPr/>
          <p:nvPr/>
        </p:nvSpPr>
        <p:spPr>
          <a:xfrm>
            <a:off x="4665750" y="1593000"/>
            <a:ext cx="360000" cy="360000"/>
          </a:xfrm>
          <a:prstGeom prst="ellipse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 b="1">
                <a:solidFill>
                  <a:srgbClr val="38761D"/>
                </a:solidFill>
                <a:latin typeface="Noto Sans"/>
                <a:ea typeface="Noto Sans"/>
                <a:cs typeface="Noto Sans"/>
                <a:sym typeface="Noto Sans"/>
              </a:rPr>
              <a:t>2</a:t>
            </a:r>
            <a:endParaRPr sz="1200" b="1">
              <a:solidFill>
                <a:srgbClr val="38761D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86" name="Google Shape;86;p17"/>
          <p:cNvSpPr txBox="1"/>
          <p:nvPr/>
        </p:nvSpPr>
        <p:spPr>
          <a:xfrm>
            <a:off x="612150" y="3711600"/>
            <a:ext cx="39600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solidFill>
                  <a:srgbClr val="38761D"/>
                </a:solidFill>
                <a:latin typeface="Bitter"/>
                <a:ea typeface="Bitter"/>
                <a:cs typeface="Bitter"/>
                <a:sym typeface="Bitter"/>
              </a:rPr>
              <a:t>Učenici kroz aktivno građanstvo stječu razumijevanje o principima demokracije i važnosti glasa građana.</a:t>
            </a:r>
            <a:endParaRPr sz="1200">
              <a:solidFill>
                <a:srgbClr val="38761D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87" name="Google Shape;87;p17"/>
          <p:cNvSpPr txBox="1"/>
          <p:nvPr/>
        </p:nvSpPr>
        <p:spPr>
          <a:xfrm>
            <a:off x="972150" y="3340800"/>
            <a:ext cx="29160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300" b="1">
                <a:solidFill>
                  <a:srgbClr val="38761D"/>
                </a:solidFill>
                <a:latin typeface="Arvo"/>
                <a:ea typeface="Arvo"/>
                <a:cs typeface="Arvo"/>
                <a:sym typeface="Arvo"/>
              </a:rPr>
              <a:t>Razumijevanje demokracije</a:t>
            </a:r>
            <a:endParaRPr sz="1300" b="1">
              <a:solidFill>
                <a:srgbClr val="38761D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88" name="Google Shape;88;p17"/>
          <p:cNvSpPr/>
          <p:nvPr/>
        </p:nvSpPr>
        <p:spPr>
          <a:xfrm>
            <a:off x="612150" y="3346200"/>
            <a:ext cx="360000" cy="360000"/>
          </a:xfrm>
          <a:prstGeom prst="ellipse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 b="1">
                <a:solidFill>
                  <a:srgbClr val="38761D"/>
                </a:solidFill>
                <a:latin typeface="Noto Sans"/>
                <a:ea typeface="Noto Sans"/>
                <a:cs typeface="Noto Sans"/>
                <a:sym typeface="Noto Sans"/>
              </a:rPr>
              <a:t>3</a:t>
            </a:r>
            <a:endParaRPr sz="1200" b="1">
              <a:solidFill>
                <a:srgbClr val="38761D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4665750" y="3711600"/>
            <a:ext cx="39600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solidFill>
                  <a:srgbClr val="38761D"/>
                </a:solidFill>
                <a:latin typeface="Bitter"/>
                <a:ea typeface="Bitter"/>
                <a:cs typeface="Bitter"/>
                <a:sym typeface="Bitter"/>
              </a:rPr>
              <a:t>Aktivno građanstvo potiče učenike da kritički razmišljaju i donose informirane odluke.</a:t>
            </a:r>
            <a:endParaRPr sz="1200">
              <a:solidFill>
                <a:srgbClr val="38761D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5025750" y="3340800"/>
            <a:ext cx="29160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300" b="1">
                <a:solidFill>
                  <a:srgbClr val="38761D"/>
                </a:solidFill>
                <a:latin typeface="Arvo"/>
                <a:ea typeface="Arvo"/>
                <a:cs typeface="Arvo"/>
                <a:sym typeface="Arvo"/>
              </a:rPr>
              <a:t>Razvijanje kritičkog mišljenja</a:t>
            </a:r>
            <a:endParaRPr sz="1300" b="1">
              <a:solidFill>
                <a:srgbClr val="38761D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91" name="Google Shape;91;p17"/>
          <p:cNvSpPr/>
          <p:nvPr/>
        </p:nvSpPr>
        <p:spPr>
          <a:xfrm>
            <a:off x="4665750" y="3346200"/>
            <a:ext cx="360000" cy="360000"/>
          </a:xfrm>
          <a:prstGeom prst="ellipse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 b="1">
                <a:solidFill>
                  <a:srgbClr val="38761D"/>
                </a:solidFill>
                <a:latin typeface="Noto Sans"/>
                <a:ea typeface="Noto Sans"/>
                <a:cs typeface="Noto Sans"/>
                <a:sym typeface="Noto Sans"/>
              </a:rPr>
              <a:t>4</a:t>
            </a:r>
            <a:endParaRPr sz="1200" b="1">
              <a:solidFill>
                <a:srgbClr val="38761D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/>
        </p:nvSpPr>
        <p:spPr>
          <a:xfrm>
            <a:off x="514800" y="144000"/>
            <a:ext cx="81108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500">
                <a:solidFill>
                  <a:srgbClr val="38761D"/>
                </a:solidFill>
                <a:latin typeface="Arvo"/>
                <a:ea typeface="Arvo"/>
                <a:cs typeface="Arvo"/>
                <a:sym typeface="Arvo"/>
              </a:rPr>
              <a:t>Metode razvijanja aktivnog građanstva</a:t>
            </a:r>
            <a:endParaRPr sz="2500">
              <a:solidFill>
                <a:srgbClr val="38761D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97" name="Google Shape;97;p18"/>
          <p:cNvSpPr txBox="1"/>
          <p:nvPr/>
        </p:nvSpPr>
        <p:spPr>
          <a:xfrm>
            <a:off x="514800" y="936000"/>
            <a:ext cx="811080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500">
                <a:solidFill>
                  <a:srgbClr val="38761D"/>
                </a:solidFill>
                <a:latin typeface="Bitter"/>
                <a:ea typeface="Bitter"/>
                <a:cs typeface="Bitter"/>
                <a:sym typeface="Bitter"/>
              </a:rPr>
              <a:t>Metode razvijanja aktivnog građanstva</a:t>
            </a:r>
            <a:endParaRPr sz="1500">
              <a:solidFill>
                <a:srgbClr val="38761D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98" name="Google Shape;98;p18"/>
          <p:cNvSpPr txBox="1"/>
          <p:nvPr/>
        </p:nvSpPr>
        <p:spPr>
          <a:xfrm>
            <a:off x="4305600" y="1913400"/>
            <a:ext cx="43200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 dirty="0">
                <a:solidFill>
                  <a:srgbClr val="38761D"/>
                </a:solidFill>
                <a:latin typeface="Bitter"/>
                <a:ea typeface="Bitter"/>
                <a:cs typeface="Bitter"/>
                <a:sym typeface="Bitter"/>
              </a:rPr>
              <a:t>Edukacija i informiranje učenika o važnosti aktivnog građanstva kroz predavanja, radionice i materijale.</a:t>
            </a:r>
            <a:endParaRPr sz="1200" dirty="0">
              <a:solidFill>
                <a:srgbClr val="38761D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99" name="Google Shape;99;p18"/>
          <p:cNvSpPr txBox="1"/>
          <p:nvPr/>
        </p:nvSpPr>
        <p:spPr>
          <a:xfrm>
            <a:off x="4687200" y="1548000"/>
            <a:ext cx="32004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300" b="1" dirty="0">
                <a:solidFill>
                  <a:srgbClr val="38761D"/>
                </a:solidFill>
                <a:latin typeface="Arvo"/>
                <a:ea typeface="Arvo"/>
                <a:cs typeface="Arvo"/>
                <a:sym typeface="Arvo"/>
              </a:rPr>
              <a:t>Edukacija i informiranje</a:t>
            </a:r>
            <a:endParaRPr sz="1300" b="1" dirty="0">
              <a:solidFill>
                <a:srgbClr val="38761D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00" name="Google Shape;100;p18"/>
          <p:cNvSpPr/>
          <p:nvPr/>
        </p:nvSpPr>
        <p:spPr>
          <a:xfrm>
            <a:off x="4363200" y="1553400"/>
            <a:ext cx="360000" cy="360000"/>
          </a:xfrm>
          <a:prstGeom prst="ellipse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 b="1" dirty="0">
                <a:solidFill>
                  <a:srgbClr val="38761D"/>
                </a:solidFill>
                <a:latin typeface="Noto Sans"/>
                <a:ea typeface="Noto Sans"/>
                <a:cs typeface="Noto Sans"/>
                <a:sym typeface="Noto Sans"/>
              </a:rPr>
              <a:t>1</a:t>
            </a:r>
            <a:endParaRPr sz="1200" b="1" dirty="0">
              <a:solidFill>
                <a:srgbClr val="38761D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4305600" y="3630400"/>
            <a:ext cx="43200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solidFill>
                  <a:srgbClr val="38761D"/>
                </a:solidFill>
                <a:latin typeface="Bitter"/>
                <a:ea typeface="Bitter"/>
                <a:cs typeface="Bitter"/>
                <a:sym typeface="Bitter"/>
              </a:rPr>
              <a:t>Uključivanje učenika u aktivnosti i projekte u lokalnoj zajednici koji promiču aktivno građanstvo.</a:t>
            </a:r>
            <a:endParaRPr sz="1200">
              <a:solidFill>
                <a:srgbClr val="38761D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02" name="Google Shape;102;p18"/>
          <p:cNvSpPr txBox="1"/>
          <p:nvPr/>
        </p:nvSpPr>
        <p:spPr>
          <a:xfrm>
            <a:off x="4687200" y="3265200"/>
            <a:ext cx="32004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300" b="1">
                <a:solidFill>
                  <a:srgbClr val="38761D"/>
                </a:solidFill>
                <a:latin typeface="Arvo"/>
                <a:ea typeface="Arvo"/>
                <a:cs typeface="Arvo"/>
                <a:sym typeface="Arvo"/>
              </a:rPr>
              <a:t>Angažman u lokalnoj zajednici</a:t>
            </a:r>
            <a:endParaRPr sz="1300" b="1">
              <a:solidFill>
                <a:srgbClr val="38761D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03" name="Google Shape;103;p18"/>
          <p:cNvSpPr/>
          <p:nvPr/>
        </p:nvSpPr>
        <p:spPr>
          <a:xfrm>
            <a:off x="4363200" y="3270400"/>
            <a:ext cx="360000" cy="360000"/>
          </a:xfrm>
          <a:prstGeom prst="ellipse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 b="1">
                <a:solidFill>
                  <a:srgbClr val="38761D"/>
                </a:solidFill>
                <a:latin typeface="Noto Sans"/>
                <a:ea typeface="Noto Sans"/>
                <a:cs typeface="Noto Sans"/>
                <a:sym typeface="Noto Sans"/>
              </a:rPr>
              <a:t>2</a:t>
            </a:r>
            <a:endParaRPr sz="1200" b="1">
              <a:solidFill>
                <a:srgbClr val="38761D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/>
        </p:nvSpPr>
        <p:spPr>
          <a:xfrm>
            <a:off x="514800" y="144000"/>
            <a:ext cx="81108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500">
                <a:solidFill>
                  <a:srgbClr val="38761D"/>
                </a:solidFill>
                <a:latin typeface="Arvo"/>
                <a:ea typeface="Arvo"/>
                <a:cs typeface="Arvo"/>
                <a:sym typeface="Arvo"/>
              </a:rPr>
              <a:t>Primjeri uspješnih projekata aktivnog građanstva</a:t>
            </a:r>
            <a:endParaRPr sz="2500">
              <a:solidFill>
                <a:srgbClr val="38761D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09" name="Google Shape;109;p19"/>
          <p:cNvSpPr txBox="1"/>
          <p:nvPr/>
        </p:nvSpPr>
        <p:spPr>
          <a:xfrm>
            <a:off x="514800" y="936000"/>
            <a:ext cx="811080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500">
                <a:solidFill>
                  <a:srgbClr val="38761D"/>
                </a:solidFill>
                <a:latin typeface="Bitter"/>
                <a:ea typeface="Bitter"/>
                <a:cs typeface="Bitter"/>
                <a:sym typeface="Bitter"/>
              </a:rPr>
              <a:t>Primjeri uspješnih projekata aktivnog građanstva</a:t>
            </a:r>
            <a:endParaRPr sz="1500">
              <a:solidFill>
                <a:srgbClr val="38761D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10" name="Google Shape;110;p19"/>
          <p:cNvSpPr txBox="1"/>
          <p:nvPr/>
        </p:nvSpPr>
        <p:spPr>
          <a:xfrm>
            <a:off x="514800" y="2048400"/>
            <a:ext cx="2458800" cy="22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solidFill>
                  <a:srgbClr val="38761D"/>
                </a:solidFill>
                <a:latin typeface="Bitter"/>
                <a:ea typeface="Bitter"/>
                <a:cs typeface="Bitter"/>
                <a:sym typeface="Bitter"/>
              </a:rPr>
              <a:t>Organizacija volonterskih akcija za čišćenje okoliša i pomoć potrebitima.</a:t>
            </a:r>
            <a:endParaRPr sz="1200">
              <a:solidFill>
                <a:srgbClr val="38761D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11" name="Google Shape;111;p19"/>
          <p:cNvSpPr txBox="1"/>
          <p:nvPr/>
        </p:nvSpPr>
        <p:spPr>
          <a:xfrm>
            <a:off x="514800" y="1494000"/>
            <a:ext cx="24588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300" b="1">
                <a:solidFill>
                  <a:srgbClr val="38761D"/>
                </a:solidFill>
                <a:latin typeface="Arvo"/>
                <a:ea typeface="Arvo"/>
                <a:cs typeface="Arvo"/>
                <a:sym typeface="Arvo"/>
              </a:rPr>
              <a:t>Volonterske akcije</a:t>
            </a:r>
            <a:endParaRPr sz="1300" b="1">
              <a:solidFill>
                <a:srgbClr val="38761D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12" name="Google Shape;112;p19"/>
          <p:cNvSpPr txBox="1"/>
          <p:nvPr/>
        </p:nvSpPr>
        <p:spPr>
          <a:xfrm>
            <a:off x="3330000" y="2048400"/>
            <a:ext cx="2458800" cy="22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solidFill>
                  <a:srgbClr val="38761D"/>
                </a:solidFill>
                <a:latin typeface="Bitter"/>
                <a:ea typeface="Bitter"/>
                <a:cs typeface="Bitter"/>
                <a:sym typeface="Bitter"/>
              </a:rPr>
              <a:t>Suradnja s drugim školama u projektima koji potiču aktivno građanstvo.</a:t>
            </a:r>
            <a:endParaRPr sz="1200">
              <a:solidFill>
                <a:srgbClr val="38761D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13" name="Google Shape;113;p19"/>
          <p:cNvSpPr txBox="1"/>
          <p:nvPr/>
        </p:nvSpPr>
        <p:spPr>
          <a:xfrm>
            <a:off x="3330000" y="1494000"/>
            <a:ext cx="24588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300" b="1">
                <a:solidFill>
                  <a:srgbClr val="38761D"/>
                </a:solidFill>
                <a:latin typeface="Arvo"/>
                <a:ea typeface="Arvo"/>
                <a:cs typeface="Arvo"/>
                <a:sym typeface="Arvo"/>
              </a:rPr>
              <a:t>Projekti suradnje sa školama</a:t>
            </a:r>
            <a:endParaRPr sz="1300" b="1">
              <a:solidFill>
                <a:srgbClr val="38761D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14" name="Google Shape;114;p19"/>
          <p:cNvSpPr txBox="1"/>
          <p:nvPr/>
        </p:nvSpPr>
        <p:spPr>
          <a:xfrm>
            <a:off x="6145200" y="2048400"/>
            <a:ext cx="2458800" cy="22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solidFill>
                  <a:srgbClr val="38761D"/>
                </a:solidFill>
                <a:latin typeface="Bitter"/>
                <a:ea typeface="Bitter"/>
                <a:cs typeface="Bitter"/>
                <a:sym typeface="Bitter"/>
              </a:rPr>
              <a:t>Izgradnja javnih prostora namijenjenih mladima, kao što su sportska igrališta i kulturni centri.</a:t>
            </a:r>
            <a:endParaRPr sz="1200">
              <a:solidFill>
                <a:srgbClr val="38761D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15" name="Google Shape;115;p19"/>
          <p:cNvSpPr txBox="1"/>
          <p:nvPr/>
        </p:nvSpPr>
        <p:spPr>
          <a:xfrm>
            <a:off x="6145200" y="1494000"/>
            <a:ext cx="24588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300" b="1">
                <a:solidFill>
                  <a:srgbClr val="38761D"/>
                </a:solidFill>
                <a:latin typeface="Arvo"/>
                <a:ea typeface="Arvo"/>
                <a:cs typeface="Arvo"/>
                <a:sym typeface="Arvo"/>
              </a:rPr>
              <a:t>Izgradnja infrastrukture</a:t>
            </a:r>
            <a:endParaRPr sz="1300" b="1">
              <a:solidFill>
                <a:srgbClr val="38761D"/>
              </a:solidFill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roup 125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0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1" name="Isosceles Triangle 130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2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3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4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5" name="Isosceles Triangle 134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6" name="Isosceles Triangle 135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38" name="Rectangle 13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40" name="Rectangle 13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65032" y="0"/>
            <a:ext cx="914400" cy="51435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599781" y="2761059"/>
            <a:ext cx="3572669" cy="2382441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93473" y="-6350"/>
            <a:ext cx="2255512" cy="5149850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09947" y="-6350"/>
            <a:ext cx="1941419" cy="5149850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0" name="Isosceles Triangle 14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6616" y="2286000"/>
            <a:ext cx="2444750" cy="28575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8241" y="-6350"/>
            <a:ext cx="2140744" cy="514985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4" name="Isosceles Triangle 15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6115" y="2692400"/>
            <a:ext cx="1362870" cy="2451100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0" name="Google Shape;120;p20"/>
          <p:cNvSpPr txBox="1"/>
          <p:nvPr/>
        </p:nvSpPr>
        <p:spPr>
          <a:xfrm>
            <a:off x="508000" y="457200"/>
            <a:ext cx="2882531" cy="3881718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>
              <a:spcBef>
                <a:spcPct val="0"/>
              </a:spcBef>
              <a:spcAft>
                <a:spcPts val="600"/>
              </a:spcAft>
            </a:pPr>
            <a:r>
              <a:rPr lang="en-US" altLang="zh-CN" sz="3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  <a:sym typeface="Arvo"/>
              </a:rPr>
              <a:t>Kako učenici mogu postati aktivni građani</a:t>
            </a:r>
            <a:endParaRPr lang="en-US" sz="360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  <a:sym typeface="Arvo"/>
            </a:endParaRPr>
          </a:p>
        </p:txBody>
      </p:sp>
      <p:sp>
        <p:nvSpPr>
          <p:cNvPr id="156" name="Freeform: Shape 15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1615" y="-6350"/>
            <a:ext cx="5332385" cy="5149850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1" name="Google Shape;121;p20"/>
          <p:cNvSpPr txBox="1"/>
          <p:nvPr/>
        </p:nvSpPr>
        <p:spPr>
          <a:xfrm>
            <a:off x="4587063" y="457200"/>
            <a:ext cx="4133472" cy="3881718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>
                <a:solidFill>
                  <a:srgbClr val="FFFFFF"/>
                </a:solidFill>
                <a:sym typeface="Bitter"/>
              </a:rPr>
              <a:t>Učenici mogu postati aktivni građani kroz sudjelovanje u raznim aktivnostima u školi i zajednici, kao što su volontiranje, sudjelovanje u školskim vijećima i organiziranje događaja.</a:t>
            </a:r>
            <a:endParaRPr lang="en-US">
              <a:solidFill>
                <a:srgbClr val="FFFFFF"/>
              </a:solidFill>
              <a:sym typeface="Bitter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/>
          <p:nvPr/>
        </p:nvSpPr>
        <p:spPr>
          <a:xfrm>
            <a:off x="514800" y="144000"/>
            <a:ext cx="81108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500">
                <a:solidFill>
                  <a:srgbClr val="38761D"/>
                </a:solidFill>
                <a:latin typeface="Arvo"/>
                <a:ea typeface="Arvo"/>
                <a:cs typeface="Arvo"/>
                <a:sym typeface="Arvo"/>
              </a:rPr>
              <a:t>Uloga škole i nastavnika u promicanju aktivnog građanstva</a:t>
            </a:r>
            <a:endParaRPr sz="2500">
              <a:solidFill>
                <a:srgbClr val="38761D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39" name="Google Shape;139;p22"/>
          <p:cNvSpPr txBox="1"/>
          <p:nvPr/>
        </p:nvSpPr>
        <p:spPr>
          <a:xfrm>
            <a:off x="514800" y="936000"/>
            <a:ext cx="811080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500">
                <a:solidFill>
                  <a:srgbClr val="38761D"/>
                </a:solidFill>
                <a:latin typeface="Bitter"/>
                <a:ea typeface="Bitter"/>
                <a:cs typeface="Bitter"/>
                <a:sym typeface="Bitter"/>
              </a:rPr>
              <a:t>Uloga škole i nastavnika u promicanju aktivnog građanstva</a:t>
            </a:r>
            <a:endParaRPr sz="1500">
              <a:solidFill>
                <a:srgbClr val="38761D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40" name="Google Shape;140;p22"/>
          <p:cNvSpPr txBox="1"/>
          <p:nvPr/>
        </p:nvSpPr>
        <p:spPr>
          <a:xfrm>
            <a:off x="514800" y="1913400"/>
            <a:ext cx="8110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solidFill>
                  <a:srgbClr val="38761D"/>
                </a:solidFill>
                <a:latin typeface="Bitter"/>
                <a:ea typeface="Bitter"/>
                <a:cs typeface="Bitter"/>
                <a:sym typeface="Bitter"/>
              </a:rPr>
              <a:t>Integracija tema aktivnog građanstva u nastavne planove i programe.</a:t>
            </a:r>
            <a:endParaRPr sz="1200">
              <a:solidFill>
                <a:srgbClr val="38761D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41" name="Google Shape;141;p22"/>
          <p:cNvSpPr txBox="1"/>
          <p:nvPr/>
        </p:nvSpPr>
        <p:spPr>
          <a:xfrm>
            <a:off x="896400" y="1548000"/>
            <a:ext cx="77292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300" b="1">
                <a:solidFill>
                  <a:srgbClr val="38761D"/>
                </a:solidFill>
                <a:latin typeface="Arvo"/>
                <a:ea typeface="Arvo"/>
                <a:cs typeface="Arvo"/>
                <a:sym typeface="Arvo"/>
              </a:rPr>
              <a:t>Integracija u nastavu</a:t>
            </a:r>
            <a:endParaRPr sz="1300" b="1">
              <a:solidFill>
                <a:srgbClr val="38761D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42" name="Google Shape;142;p22"/>
          <p:cNvSpPr/>
          <p:nvPr/>
        </p:nvSpPr>
        <p:spPr>
          <a:xfrm>
            <a:off x="572400" y="1553400"/>
            <a:ext cx="360000" cy="360000"/>
          </a:xfrm>
          <a:prstGeom prst="ellipse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 b="1">
                <a:solidFill>
                  <a:srgbClr val="38761D"/>
                </a:solidFill>
                <a:latin typeface="Noto Sans"/>
                <a:ea typeface="Noto Sans"/>
                <a:cs typeface="Noto Sans"/>
                <a:sym typeface="Noto Sans"/>
              </a:rPr>
              <a:t>1</a:t>
            </a:r>
            <a:endParaRPr sz="1200" b="1">
              <a:solidFill>
                <a:srgbClr val="38761D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43" name="Google Shape;143;p22"/>
          <p:cNvSpPr txBox="1"/>
          <p:nvPr/>
        </p:nvSpPr>
        <p:spPr>
          <a:xfrm>
            <a:off x="514800" y="3000400"/>
            <a:ext cx="8110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solidFill>
                  <a:srgbClr val="38761D"/>
                </a:solidFill>
                <a:latin typeface="Bitter"/>
                <a:ea typeface="Bitter"/>
                <a:cs typeface="Bitter"/>
                <a:sym typeface="Bitter"/>
              </a:rPr>
              <a:t>Organizacija aktivnosti i projekata koji potiču aktivno građanstvo u školi.</a:t>
            </a:r>
            <a:endParaRPr sz="1200">
              <a:solidFill>
                <a:srgbClr val="38761D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44" name="Google Shape;144;p22"/>
          <p:cNvSpPr txBox="1"/>
          <p:nvPr/>
        </p:nvSpPr>
        <p:spPr>
          <a:xfrm>
            <a:off x="896400" y="2635200"/>
            <a:ext cx="77292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300" b="1">
                <a:solidFill>
                  <a:srgbClr val="38761D"/>
                </a:solidFill>
                <a:latin typeface="Arvo"/>
                <a:ea typeface="Arvo"/>
                <a:cs typeface="Arvo"/>
                <a:sym typeface="Arvo"/>
              </a:rPr>
              <a:t>Oblikovanje aktivnosti</a:t>
            </a:r>
            <a:endParaRPr sz="1300" b="1">
              <a:solidFill>
                <a:srgbClr val="38761D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45" name="Google Shape;145;p22"/>
          <p:cNvSpPr/>
          <p:nvPr/>
        </p:nvSpPr>
        <p:spPr>
          <a:xfrm>
            <a:off x="572400" y="2640400"/>
            <a:ext cx="360000" cy="360000"/>
          </a:xfrm>
          <a:prstGeom prst="ellipse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 b="1">
                <a:solidFill>
                  <a:srgbClr val="38761D"/>
                </a:solidFill>
                <a:latin typeface="Noto Sans"/>
                <a:ea typeface="Noto Sans"/>
                <a:cs typeface="Noto Sans"/>
                <a:sym typeface="Noto Sans"/>
              </a:rPr>
              <a:t>2</a:t>
            </a:r>
            <a:endParaRPr sz="1200" b="1">
              <a:solidFill>
                <a:srgbClr val="38761D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46" name="Google Shape;146;p22"/>
          <p:cNvSpPr txBox="1"/>
          <p:nvPr/>
        </p:nvSpPr>
        <p:spPr>
          <a:xfrm>
            <a:off x="514800" y="4087600"/>
            <a:ext cx="8110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solidFill>
                  <a:srgbClr val="38761D"/>
                </a:solidFill>
                <a:latin typeface="Bitter"/>
                <a:ea typeface="Bitter"/>
                <a:cs typeface="Bitter"/>
                <a:sym typeface="Bitter"/>
              </a:rPr>
              <a:t>Poticanje suradnje između učenika, nastavnika i roditelja u promicanju aktivnog građanstva.</a:t>
            </a:r>
            <a:endParaRPr sz="1200">
              <a:solidFill>
                <a:srgbClr val="38761D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47" name="Google Shape;147;p22"/>
          <p:cNvSpPr txBox="1"/>
          <p:nvPr/>
        </p:nvSpPr>
        <p:spPr>
          <a:xfrm>
            <a:off x="896400" y="3722400"/>
            <a:ext cx="77292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300" b="1">
                <a:solidFill>
                  <a:srgbClr val="38761D"/>
                </a:solidFill>
                <a:latin typeface="Arvo"/>
                <a:ea typeface="Arvo"/>
                <a:cs typeface="Arvo"/>
                <a:sym typeface="Arvo"/>
              </a:rPr>
              <a:t>Poticanje suradnje</a:t>
            </a:r>
            <a:endParaRPr sz="1300" b="1">
              <a:solidFill>
                <a:srgbClr val="38761D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48" name="Google Shape;148;p22"/>
          <p:cNvSpPr/>
          <p:nvPr/>
        </p:nvSpPr>
        <p:spPr>
          <a:xfrm>
            <a:off x="572400" y="3727600"/>
            <a:ext cx="360000" cy="360000"/>
          </a:xfrm>
          <a:prstGeom prst="ellipse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 b="1">
                <a:solidFill>
                  <a:srgbClr val="38761D"/>
                </a:solidFill>
                <a:latin typeface="Noto Sans"/>
                <a:ea typeface="Noto Sans"/>
                <a:cs typeface="Noto Sans"/>
                <a:sym typeface="Noto Sans"/>
              </a:rPr>
              <a:t>3</a:t>
            </a:r>
            <a:endParaRPr sz="1200" b="1">
              <a:solidFill>
                <a:srgbClr val="38761D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/>
          <p:nvPr/>
        </p:nvSpPr>
        <p:spPr>
          <a:xfrm>
            <a:off x="514800" y="144000"/>
            <a:ext cx="81108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500">
                <a:solidFill>
                  <a:srgbClr val="38761D"/>
                </a:solidFill>
                <a:latin typeface="Arvo"/>
                <a:ea typeface="Arvo"/>
                <a:cs typeface="Arvo"/>
                <a:sym typeface="Arvo"/>
              </a:rPr>
              <a:t>Suradnja s lokalnom zajednicom za poticanje aktivnog građanstva</a:t>
            </a:r>
            <a:endParaRPr sz="2500">
              <a:solidFill>
                <a:srgbClr val="38761D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54" name="Google Shape;154;p23"/>
          <p:cNvSpPr txBox="1"/>
          <p:nvPr/>
        </p:nvSpPr>
        <p:spPr>
          <a:xfrm>
            <a:off x="514800" y="936000"/>
            <a:ext cx="811080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500">
                <a:solidFill>
                  <a:srgbClr val="38761D"/>
                </a:solidFill>
                <a:latin typeface="Bitter"/>
                <a:ea typeface="Bitter"/>
                <a:cs typeface="Bitter"/>
                <a:sym typeface="Bitter"/>
              </a:rPr>
              <a:t>Suradnja s lokalnom zajednicom za poticanje aktivnog građanstva</a:t>
            </a:r>
            <a:endParaRPr sz="1500">
              <a:solidFill>
                <a:srgbClr val="38761D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55" name="Google Shape;155;p23"/>
          <p:cNvSpPr txBox="1"/>
          <p:nvPr/>
        </p:nvSpPr>
        <p:spPr>
          <a:xfrm>
            <a:off x="514800" y="2048400"/>
            <a:ext cx="2458800" cy="22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solidFill>
                  <a:srgbClr val="38761D"/>
                </a:solidFill>
                <a:latin typeface="Bitter"/>
                <a:ea typeface="Bitter"/>
                <a:cs typeface="Bitter"/>
                <a:sym typeface="Bitter"/>
              </a:rPr>
              <a:t>Uspostavljanje partnerstava s organizacijama u lokalnoj zajednici koje promiču aktivno građanstvo.</a:t>
            </a:r>
            <a:endParaRPr sz="1200">
              <a:solidFill>
                <a:srgbClr val="38761D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56" name="Google Shape;156;p23"/>
          <p:cNvSpPr txBox="1"/>
          <p:nvPr/>
        </p:nvSpPr>
        <p:spPr>
          <a:xfrm>
            <a:off x="514800" y="1494000"/>
            <a:ext cx="24588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300" b="1">
                <a:solidFill>
                  <a:srgbClr val="38761D"/>
                </a:solidFill>
                <a:latin typeface="Arvo"/>
                <a:ea typeface="Arvo"/>
                <a:cs typeface="Arvo"/>
                <a:sym typeface="Arvo"/>
              </a:rPr>
              <a:t>Partnerstva s organizacijama</a:t>
            </a:r>
            <a:endParaRPr sz="1300" b="1">
              <a:solidFill>
                <a:srgbClr val="38761D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57" name="Google Shape;157;p23"/>
          <p:cNvSpPr txBox="1"/>
          <p:nvPr/>
        </p:nvSpPr>
        <p:spPr>
          <a:xfrm>
            <a:off x="3330000" y="2048400"/>
            <a:ext cx="2458800" cy="22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solidFill>
                  <a:srgbClr val="38761D"/>
                </a:solidFill>
                <a:latin typeface="Bitter"/>
                <a:ea typeface="Bitter"/>
                <a:cs typeface="Bitter"/>
                <a:sym typeface="Bitter"/>
              </a:rPr>
              <a:t>Potpora lokalnih institucija u provođenju programa i projekata aktivnog građanstva.</a:t>
            </a:r>
            <a:endParaRPr sz="1200">
              <a:solidFill>
                <a:srgbClr val="38761D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58" name="Google Shape;158;p23"/>
          <p:cNvSpPr txBox="1"/>
          <p:nvPr/>
        </p:nvSpPr>
        <p:spPr>
          <a:xfrm>
            <a:off x="3330000" y="1494000"/>
            <a:ext cx="24588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300" b="1">
                <a:solidFill>
                  <a:srgbClr val="38761D"/>
                </a:solidFill>
                <a:latin typeface="Arvo"/>
                <a:ea typeface="Arvo"/>
                <a:cs typeface="Arvo"/>
                <a:sym typeface="Arvo"/>
              </a:rPr>
              <a:t>Podrška lokalnih institucija</a:t>
            </a:r>
            <a:endParaRPr sz="1300" b="1">
              <a:solidFill>
                <a:srgbClr val="38761D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59" name="Google Shape;159;p23"/>
          <p:cNvSpPr txBox="1"/>
          <p:nvPr/>
        </p:nvSpPr>
        <p:spPr>
          <a:xfrm>
            <a:off x="6145200" y="2048400"/>
            <a:ext cx="2458800" cy="22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solidFill>
                  <a:srgbClr val="38761D"/>
                </a:solidFill>
                <a:latin typeface="Bitter"/>
                <a:ea typeface="Bitter"/>
                <a:cs typeface="Bitter"/>
                <a:sym typeface="Bitter"/>
              </a:rPr>
              <a:t>Uključivanje roditelja u aktivnosti i projekte koji potiču aktivno građanstvo.</a:t>
            </a:r>
            <a:endParaRPr sz="1200">
              <a:solidFill>
                <a:srgbClr val="38761D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60" name="Google Shape;160;p23"/>
          <p:cNvSpPr txBox="1"/>
          <p:nvPr/>
        </p:nvSpPr>
        <p:spPr>
          <a:xfrm>
            <a:off x="6145200" y="1494000"/>
            <a:ext cx="24588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300" b="1">
                <a:solidFill>
                  <a:srgbClr val="38761D"/>
                </a:solidFill>
                <a:latin typeface="Arvo"/>
                <a:ea typeface="Arvo"/>
                <a:cs typeface="Arvo"/>
                <a:sym typeface="Arvo"/>
              </a:rPr>
              <a:t>Uključivanje roditelja</a:t>
            </a:r>
            <a:endParaRPr sz="1300" b="1">
              <a:solidFill>
                <a:srgbClr val="38761D"/>
              </a:solidFill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2438</Words>
  <Application>Microsoft Office PowerPoint</Application>
  <PresentationFormat>On-screen Show (16:9)</PresentationFormat>
  <Paragraphs>83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Wingdings 3</vt:lpstr>
      <vt:lpstr>Noto Sans</vt:lpstr>
      <vt:lpstr>Arial</vt:lpstr>
      <vt:lpstr>Trebuchet MS</vt:lpstr>
      <vt:lpstr>Bitter</vt:lpstr>
      <vt:lpstr>Arvo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Maja Markač</dc:creator>
  <cp:lastModifiedBy>Maja Markač</cp:lastModifiedBy>
  <cp:revision>1</cp:revision>
  <dcterms:modified xsi:type="dcterms:W3CDTF">2023-08-31T22:34:41Z</dcterms:modified>
</cp:coreProperties>
</file>